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6" r:id="rId11"/>
    <p:sldId id="265" r:id="rId12"/>
    <p:sldId id="269" r:id="rId13"/>
    <p:sldId id="268" r:id="rId14"/>
    <p:sldId id="264" r:id="rId15"/>
    <p:sldId id="270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08B8A0-338E-429F-A346-3597799D9557}" type="datetimeFigureOut">
              <a:rPr lang="en-CA"/>
              <a:pPr>
                <a:defRPr/>
              </a:pPr>
              <a:t>09/04/2013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C68FF-1D96-4978-8BCC-44410A6E7238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D2F29-8E33-4C31-9A17-7F8A59F53ACE}" type="datetimeFigureOut">
              <a:rPr lang="en-CA"/>
              <a:pPr>
                <a:defRPr/>
              </a:pPr>
              <a:t>09/04/2013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D7BA3-B426-4957-B078-EBA5ABF61D49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AA538-886C-400E-9680-DDBD4BF2C820}" type="datetimeFigureOut">
              <a:rPr lang="en-CA"/>
              <a:pPr>
                <a:defRPr/>
              </a:pPr>
              <a:t>09/04/2013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C5204-BBED-4A49-8578-47BC2CD27AC4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2EEC4-9402-4CC3-864E-2718431FD502}" type="datetimeFigureOut">
              <a:rPr lang="en-CA"/>
              <a:pPr>
                <a:defRPr/>
              </a:pPr>
              <a:t>09/04/2013</a:t>
            </a:fld>
            <a:endParaRPr lang="en-CA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29616-4C35-487C-B589-9B1A20F07B62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E3F9D-C12F-439E-9C8B-2217F1460F47}" type="datetimeFigureOut">
              <a:rPr lang="en-CA"/>
              <a:pPr>
                <a:defRPr/>
              </a:pPr>
              <a:t>09/04/2013</a:t>
            </a:fld>
            <a:endParaRPr lang="en-CA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ABFC5-886B-49F5-BB54-E88B9A0F6B84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C80AE-125F-4ACC-B86F-A756B1B7588E}" type="datetimeFigureOut">
              <a:rPr lang="en-CA"/>
              <a:pPr>
                <a:defRPr/>
              </a:pPr>
              <a:t>09/04/2013</a:t>
            </a:fld>
            <a:endParaRPr lang="en-CA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42607-54D8-4247-96BA-3FF325994333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FE267-375E-4B00-89C6-232C60AC4E3C}" type="datetimeFigureOut">
              <a:rPr lang="en-CA"/>
              <a:pPr>
                <a:defRPr/>
              </a:pPr>
              <a:t>09/04/2013</a:t>
            </a:fld>
            <a:endParaRPr lang="en-CA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FB9D3-7B6F-4699-9DA4-6A337D68F015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7479B-BC31-4D5D-A29A-76B85102DE18}" type="datetimeFigureOut">
              <a:rPr lang="en-CA"/>
              <a:pPr>
                <a:defRPr/>
              </a:pPr>
              <a:t>09/04/2013</a:t>
            </a:fld>
            <a:endParaRPr lang="en-CA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CEE10-605D-41AD-9988-481C07B8CD7F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17E60-CA10-4BB0-A953-00E150A843BB}" type="datetimeFigureOut">
              <a:rPr lang="en-CA"/>
              <a:pPr>
                <a:defRPr/>
              </a:pPr>
              <a:t>09/04/2013</a:t>
            </a:fld>
            <a:endParaRPr lang="en-CA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D86D3-2968-4601-81AB-882DA8067BAF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BC1FD-3AAC-4926-B6C1-9A09A816AEC0}" type="datetimeFigureOut">
              <a:rPr lang="en-CA"/>
              <a:pPr>
                <a:defRPr/>
              </a:pPr>
              <a:t>09/04/2013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50654-842C-424A-9DF7-16E59D75E2F0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7647A-4B23-41E9-BB6B-A2E4339379BC}" type="datetimeFigureOut">
              <a:rPr lang="en-CA"/>
              <a:pPr>
                <a:defRPr/>
              </a:pPr>
              <a:t>09/04/2013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8CC60-58EB-477C-8015-10200321E0DE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CA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1ED859C-D279-4BDD-B168-0B44641F7460}" type="datetimeFigureOut">
              <a:rPr lang="en-CA"/>
              <a:pPr>
                <a:defRPr/>
              </a:pPr>
              <a:t>09/04/2013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F451F5-7FA3-4D0E-964C-EF0021CAED68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9525"/>
            <a:ext cx="7772400" cy="1470025"/>
          </a:xfrm>
          <a:solidFill>
            <a:schemeClr val="tx1">
              <a:alpha val="59999"/>
            </a:schemeClr>
          </a:solidFill>
        </p:spPr>
        <p:txBody>
          <a:bodyPr/>
          <a:lstStyle/>
          <a:p>
            <a:r>
              <a:rPr lang="en-CA" sz="2800" smtClean="0">
                <a:solidFill>
                  <a:schemeClr val="bg1"/>
                </a:solidFill>
              </a:rPr>
              <a:t>Nepal Risk Reduction Consortium and HFA Platform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solidFill>
            <a:schemeClr val="tx1">
              <a:alpha val="59999"/>
            </a:schemeClr>
          </a:solidFill>
        </p:spPr>
        <p:txBody>
          <a:bodyPr/>
          <a:lstStyle/>
          <a:p>
            <a:r>
              <a:rPr lang="en-CA" sz="2800" smtClean="0">
                <a:solidFill>
                  <a:schemeClr val="bg1"/>
                </a:solidFill>
              </a:rPr>
              <a:t>Nepal Risk Reduction Consortium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0" y="2205038"/>
            <a:ext cx="6275388" cy="3560762"/>
          </a:xfrm>
          <a:solidFill>
            <a:schemeClr val="tx1">
              <a:alpha val="59999"/>
            </a:schemeClr>
          </a:solidFill>
        </p:spPr>
        <p:txBody>
          <a:bodyPr/>
          <a:lstStyle/>
          <a:p>
            <a:r>
              <a:rPr lang="en-CA" sz="2400" smtClean="0">
                <a:solidFill>
                  <a:schemeClr val="bg1"/>
                </a:solidFill>
              </a:rPr>
              <a:t>Bringing the Government of Nepal, financial institutions, humanitarian and development partners together to work collectively towards risk reduction</a:t>
            </a:r>
          </a:p>
          <a:p>
            <a:endParaRPr lang="en-CA" sz="2400" smtClean="0">
              <a:solidFill>
                <a:schemeClr val="bg1"/>
              </a:solidFill>
            </a:endParaRPr>
          </a:p>
          <a:p>
            <a:r>
              <a:rPr lang="en-CA" sz="2400" smtClean="0">
                <a:solidFill>
                  <a:schemeClr val="bg1"/>
                </a:solidFill>
              </a:rPr>
              <a:t>Based on the National Strategy for Disaster Risk Management and the HFA</a:t>
            </a:r>
          </a:p>
          <a:p>
            <a:endParaRPr lang="en-CA" sz="2400" smtClean="0">
              <a:solidFill>
                <a:schemeClr val="bg1"/>
              </a:solidFill>
            </a:endParaRPr>
          </a:p>
          <a:p>
            <a:r>
              <a:rPr lang="en-CA" sz="2400" smtClean="0">
                <a:solidFill>
                  <a:schemeClr val="bg1"/>
                </a:solidFill>
              </a:rPr>
              <a:t>Objective of NRRC is to make DRR a priority for Government and partners in Nepal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1588"/>
            <a:ext cx="8229600" cy="1143000"/>
          </a:xfrm>
          <a:solidFill>
            <a:schemeClr val="tx1">
              <a:alpha val="59999"/>
            </a:schemeClr>
          </a:solidFill>
        </p:spPr>
        <p:txBody>
          <a:bodyPr/>
          <a:lstStyle/>
          <a:p>
            <a:r>
              <a:rPr lang="en-CA" sz="2800" smtClean="0">
                <a:solidFill>
                  <a:schemeClr val="bg1"/>
                </a:solidFill>
              </a:rPr>
              <a:t>Flagship 1: School and Hospital Safety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4738" y="1628775"/>
            <a:ext cx="4259262" cy="4497388"/>
          </a:xfrm>
          <a:solidFill>
            <a:schemeClr val="tx1">
              <a:alpha val="60000"/>
            </a:schemeClr>
          </a:solidFill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2800" dirty="0" smtClean="0">
                <a:solidFill>
                  <a:schemeClr val="bg1"/>
                </a:solidFill>
              </a:rPr>
              <a:t>Will strengthen over 900 school buildings and 10 major health care facilities in Kathmandu Valley for earthquake resistance and service continuity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sz="2800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2800" dirty="0" smtClean="0">
                <a:solidFill>
                  <a:schemeClr val="bg1"/>
                </a:solidFill>
              </a:rPr>
              <a:t>HFA Priority: 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CA" dirty="0" smtClean="0">
                <a:solidFill>
                  <a:schemeClr val="bg1"/>
                </a:solidFill>
              </a:rPr>
              <a:t>II:  Know the risk and take </a:t>
            </a:r>
            <a:r>
              <a:rPr lang="en-CA" dirty="0">
                <a:solidFill>
                  <a:schemeClr val="bg1"/>
                </a:solidFill>
              </a:rPr>
              <a:t>a</a:t>
            </a:r>
            <a:r>
              <a:rPr lang="en-CA" dirty="0" smtClean="0">
                <a:solidFill>
                  <a:schemeClr val="bg1"/>
                </a:solidFill>
              </a:rPr>
              <a:t>ction 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CA" dirty="0" smtClean="0">
                <a:solidFill>
                  <a:schemeClr val="bg1"/>
                </a:solidFill>
              </a:rPr>
              <a:t>III: Build understanding and awareness</a:t>
            </a:r>
            <a:endParaRPr lang="en-CA" dirty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solidFill>
            <a:schemeClr val="tx1">
              <a:alpha val="59999"/>
            </a:schemeClr>
          </a:solidFill>
        </p:spPr>
        <p:txBody>
          <a:bodyPr/>
          <a:lstStyle/>
          <a:p>
            <a:r>
              <a:rPr lang="en-CA" sz="2800" smtClean="0">
                <a:solidFill>
                  <a:schemeClr val="bg1"/>
                </a:solidFill>
              </a:rPr>
              <a:t>Flagship 2: Emergency Preparedness and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28775"/>
            <a:ext cx="3970338" cy="4497388"/>
          </a:xfrm>
          <a:solidFill>
            <a:schemeClr val="tx1">
              <a:alpha val="60000"/>
            </a:schemeClr>
          </a:solidFill>
        </p:spPr>
        <p:txBody>
          <a:bodyPr rtlCol="0"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dirty="0" smtClean="0">
                <a:solidFill>
                  <a:schemeClr val="bg1"/>
                </a:solidFill>
              </a:rPr>
              <a:t>Will prepare and train first responders, develop disaster response and information planning, warehousing and stockpiling, prepare open spaces and facilitate international assistance for emergency response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dirty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dirty="0" smtClean="0">
                <a:solidFill>
                  <a:schemeClr val="bg1"/>
                </a:solidFill>
              </a:rPr>
              <a:t>HFA Priority: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CA" dirty="0" smtClean="0">
                <a:solidFill>
                  <a:schemeClr val="bg1"/>
                </a:solidFill>
              </a:rPr>
              <a:t>V: Be prepared and ready to act</a:t>
            </a:r>
            <a:endParaRPr lang="en-CA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>
              <a:alpha val="60000"/>
            </a:schemeClr>
          </a:solidFill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CA" dirty="0" smtClean="0">
                <a:solidFill>
                  <a:schemeClr val="bg1"/>
                </a:solidFill>
              </a:rPr>
              <a:t>Flagship 3: Flood Management in the Kosi River Basin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8838" y="1844675"/>
            <a:ext cx="4475162" cy="4497388"/>
          </a:xfrm>
          <a:solidFill>
            <a:schemeClr val="tx1">
              <a:alpha val="60000"/>
            </a:schemeClr>
          </a:solidFill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dirty="0" smtClean="0">
                <a:solidFill>
                  <a:schemeClr val="bg1"/>
                </a:solidFill>
              </a:rPr>
              <a:t>Will reduce flood risk in the Kosi River Basin through detailed assessments, forecasting and mitigation activities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dirty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dirty="0" smtClean="0">
                <a:solidFill>
                  <a:schemeClr val="bg1"/>
                </a:solidFill>
              </a:rPr>
              <a:t>HFA Priority: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CA" dirty="0" smtClean="0">
                <a:solidFill>
                  <a:schemeClr val="bg1"/>
                </a:solidFill>
              </a:rPr>
              <a:t>II:  Know the Risk and Take Action 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CA" dirty="0" smtClean="0">
                <a:solidFill>
                  <a:schemeClr val="bg1"/>
                </a:solidFill>
              </a:rPr>
              <a:t>III: Build Understanding and Awareness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solidFill>
            <a:schemeClr val="tx1">
              <a:alpha val="59999"/>
            </a:schemeClr>
          </a:solidFill>
        </p:spPr>
        <p:txBody>
          <a:bodyPr/>
          <a:lstStyle/>
          <a:p>
            <a:r>
              <a:rPr lang="en-CA" smtClean="0">
                <a:solidFill>
                  <a:schemeClr val="bg1"/>
                </a:solidFill>
              </a:rPr>
              <a:t>Flagship 4: CBDRR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" y="1628775"/>
            <a:ext cx="4546600" cy="4568825"/>
          </a:xfrm>
          <a:solidFill>
            <a:schemeClr val="tx1">
              <a:alpha val="60000"/>
            </a:schemeClr>
          </a:solidFill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dirty="0" smtClean="0">
                <a:solidFill>
                  <a:schemeClr val="bg1"/>
                </a:solidFill>
              </a:rPr>
              <a:t>Will complete CBDRR activities in 1,000 VDCs/municipalities over 5 years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dirty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dirty="0" smtClean="0">
                <a:solidFill>
                  <a:schemeClr val="bg1"/>
                </a:solidFill>
              </a:rPr>
              <a:t>HFA Priority: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CA" dirty="0" smtClean="0">
                <a:solidFill>
                  <a:schemeClr val="bg1"/>
                </a:solidFill>
              </a:rPr>
              <a:t>I: Make DRR a priority (at community level) 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CA" dirty="0" smtClean="0">
                <a:solidFill>
                  <a:schemeClr val="bg1"/>
                </a:solidFill>
              </a:rPr>
              <a:t>II: Know the risk and take action 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CA" dirty="0" smtClean="0">
                <a:solidFill>
                  <a:schemeClr val="bg1"/>
                </a:solidFill>
              </a:rPr>
              <a:t>III: Build understanding and awareness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>
              <a:alpha val="60000"/>
            </a:schemeClr>
          </a:solidFill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CA" dirty="0" smtClean="0">
                <a:solidFill>
                  <a:schemeClr val="bg1"/>
                </a:solidFill>
              </a:rPr>
              <a:t>Flagship 5: Policy/Institutional Support for DRM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138" y="1916113"/>
            <a:ext cx="5122862" cy="4497387"/>
          </a:xfrm>
          <a:solidFill>
            <a:schemeClr val="tx1">
              <a:alpha val="60000"/>
            </a:schemeClr>
          </a:solidFill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dirty="0" smtClean="0">
                <a:solidFill>
                  <a:schemeClr val="bg1"/>
                </a:solidFill>
              </a:rPr>
              <a:t>Will integrate DRM in plans, policies, and programmes at national, district and local levels and strengthen the enforcement and compliance of building codes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dirty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dirty="0" smtClean="0">
                <a:solidFill>
                  <a:schemeClr val="bg1"/>
                </a:solidFill>
              </a:rPr>
              <a:t>HFA Priority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CA" dirty="0" smtClean="0">
                <a:solidFill>
                  <a:schemeClr val="bg1"/>
                </a:solidFill>
              </a:rPr>
              <a:t>I: Make DRR a priority 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CA" dirty="0" smtClean="0">
                <a:solidFill>
                  <a:schemeClr val="bg1"/>
                </a:solidFill>
              </a:rPr>
              <a:t>IV: Reduce underlying risk factors </a:t>
            </a:r>
            <a:endParaRPr lang="en-CA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solidFill>
            <a:schemeClr val="tx1">
              <a:alpha val="59999"/>
            </a:schemeClr>
          </a:solidFill>
        </p:spPr>
        <p:txBody>
          <a:bodyPr/>
          <a:lstStyle/>
          <a:p>
            <a:r>
              <a:rPr lang="en-CA" smtClean="0">
                <a:solidFill>
                  <a:schemeClr val="bg1"/>
                </a:solidFill>
              </a:rPr>
              <a:t>Issues to Consider for Post HFA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tx1">
              <a:alpha val="60000"/>
            </a:schemeClr>
          </a:solidFill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dirty="0" smtClean="0">
                <a:solidFill>
                  <a:schemeClr val="bg1"/>
                </a:solidFill>
              </a:rPr>
              <a:t>How do we maintain and build on the momentum achieved in the last 3-5 years?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CA" dirty="0" smtClean="0">
                <a:solidFill>
                  <a:schemeClr val="bg1"/>
                </a:solidFill>
              </a:rPr>
              <a:t>Awareness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CA" dirty="0" smtClean="0">
                <a:solidFill>
                  <a:schemeClr val="bg1"/>
                </a:solidFill>
              </a:rPr>
              <a:t>Policy engagement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CA" dirty="0" smtClean="0">
                <a:solidFill>
                  <a:schemeClr val="bg1"/>
                </a:solidFill>
              </a:rPr>
              <a:t>Preparedness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CA" dirty="0" smtClean="0">
                <a:solidFill>
                  <a:schemeClr val="bg1"/>
                </a:solidFill>
              </a:rPr>
              <a:t>Reducing new risk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CA" dirty="0" smtClean="0">
                <a:solidFill>
                  <a:schemeClr val="bg1"/>
                </a:solidFill>
              </a:rPr>
              <a:t>Minimising current risk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CA" dirty="0" smtClean="0">
                <a:solidFill>
                  <a:schemeClr val="bg1"/>
                </a:solidFill>
              </a:rPr>
              <a:t>Global recognition (political champions, Global Platform etc)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CA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ounded Rectangle 3"/>
          <p:cNvSpPr/>
          <p:nvPr/>
        </p:nvSpPr>
        <p:spPr>
          <a:xfrm>
            <a:off x="1331913" y="2349500"/>
            <a:ext cx="2016125" cy="1439863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Promote large scale media involvement</a:t>
            </a:r>
            <a:endParaRPr lang="en-CA" dirty="0"/>
          </a:p>
        </p:txBody>
      </p:sp>
      <p:sp>
        <p:nvSpPr>
          <p:cNvPr id="5" name="Rounded Rectangle 4"/>
          <p:cNvSpPr/>
          <p:nvPr/>
        </p:nvSpPr>
        <p:spPr>
          <a:xfrm>
            <a:off x="3563938" y="2349500"/>
            <a:ext cx="2016125" cy="1439863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National level multi-hazard risk assessment</a:t>
            </a:r>
            <a:endParaRPr lang="en-CA" dirty="0"/>
          </a:p>
        </p:txBody>
      </p:sp>
      <p:sp>
        <p:nvSpPr>
          <p:cNvPr id="7" name="Rounded Rectangle 6"/>
          <p:cNvSpPr/>
          <p:nvPr/>
        </p:nvSpPr>
        <p:spPr>
          <a:xfrm>
            <a:off x="4752975" y="4056063"/>
            <a:ext cx="2016125" cy="1441450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Promote wider coverage of CBDRM/LDRM</a:t>
            </a:r>
            <a:endParaRPr lang="en-CA" dirty="0"/>
          </a:p>
        </p:txBody>
      </p:sp>
      <p:sp>
        <p:nvSpPr>
          <p:cNvPr id="8" name="Rounded Rectangle 7"/>
          <p:cNvSpPr/>
          <p:nvPr/>
        </p:nvSpPr>
        <p:spPr>
          <a:xfrm>
            <a:off x="2530475" y="4056063"/>
            <a:ext cx="2016125" cy="1441450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Strengthen post disaster response and recovery</a:t>
            </a:r>
            <a:endParaRPr lang="en-CA" dirty="0"/>
          </a:p>
        </p:txBody>
      </p:sp>
      <p:sp>
        <p:nvSpPr>
          <p:cNvPr id="9" name="Rounded Rectangle 8"/>
          <p:cNvSpPr/>
          <p:nvPr/>
        </p:nvSpPr>
        <p:spPr>
          <a:xfrm>
            <a:off x="5761038" y="2349500"/>
            <a:ext cx="2016125" cy="1439863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Mainstream C/DRM in planning, implementation and M&amp;E</a:t>
            </a:r>
            <a:endParaRPr lang="en-CA" dirty="0"/>
          </a:p>
        </p:txBody>
      </p:sp>
      <p:sp>
        <p:nvSpPr>
          <p:cNvPr id="10" name="Rounded Rectangle 9"/>
          <p:cNvSpPr/>
          <p:nvPr/>
        </p:nvSpPr>
        <p:spPr>
          <a:xfrm>
            <a:off x="0" y="20638"/>
            <a:ext cx="5761038" cy="1655762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3200" dirty="0">
                <a:latin typeface="Cambria" pitchFamily="18" charset="0"/>
              </a:rPr>
              <a:t>Post HFA Thinking from Nepal</a:t>
            </a:r>
            <a:endParaRPr lang="en-CA" sz="32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solidFill>
            <a:schemeClr val="tx1">
              <a:alpha val="59999"/>
            </a:schemeClr>
          </a:solidFill>
        </p:spPr>
        <p:txBody>
          <a:bodyPr/>
          <a:lstStyle/>
          <a:p>
            <a:r>
              <a:rPr lang="en-CA" smtClean="0">
                <a:solidFill>
                  <a:schemeClr val="bg1"/>
                </a:solidFill>
              </a:rPr>
              <a:t>Issues to Consider for Post HFA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tx1">
              <a:alpha val="60000"/>
            </a:schemeClr>
          </a:solidFill>
        </p:spPr>
        <p:txBody>
          <a:bodyPr rtlCol="0">
            <a:normAutofit fontScale="85000" lnSpcReduction="20000"/>
          </a:bodyPr>
          <a:lstStyle/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3600" dirty="0" smtClean="0">
                <a:solidFill>
                  <a:schemeClr val="bg1"/>
                </a:solidFill>
              </a:rPr>
              <a:t>Currently the NRRC work plan extends to 2015 – the same timeline as the HFA. What is the timeline for the Platform? Is this the future of the NRRC? What relationship between the NRRC/NDMA in the future?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3600" dirty="0" smtClean="0">
                <a:solidFill>
                  <a:schemeClr val="bg1"/>
                </a:solidFill>
              </a:rPr>
              <a:t>Looking forward together – best mechanisms for info sharing/avoiding duplication?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3600" dirty="0" smtClean="0">
                <a:solidFill>
                  <a:schemeClr val="bg1"/>
                </a:solidFill>
              </a:rPr>
              <a:t>How can we promote greater synergies between these DRR “platforms” (NRRC, HFA, etc.) How can we avoid duplication and too much process?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sz="3600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solidFill>
            <a:schemeClr val="tx1">
              <a:alpha val="59999"/>
            </a:schemeClr>
          </a:solidFill>
        </p:spPr>
        <p:txBody>
          <a:bodyPr/>
          <a:lstStyle/>
          <a:p>
            <a:r>
              <a:rPr lang="en-CA" smtClean="0">
                <a:solidFill>
                  <a:schemeClr val="bg1"/>
                </a:solidFill>
              </a:rPr>
              <a:t>Issues to Consider for Post HFA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tx1">
              <a:alpha val="60000"/>
            </a:schemeClr>
          </a:solidFill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dirty="0" smtClean="0">
                <a:solidFill>
                  <a:schemeClr val="bg1"/>
                </a:solidFill>
              </a:rPr>
              <a:t>NRRC SC Meeting this week to discuss </a:t>
            </a:r>
            <a:r>
              <a:rPr lang="en-CA" dirty="0" err="1" smtClean="0">
                <a:solidFill>
                  <a:schemeClr val="bg1"/>
                </a:solidFill>
              </a:rPr>
              <a:t>GoN</a:t>
            </a:r>
            <a:r>
              <a:rPr lang="en-CA" dirty="0" smtClean="0">
                <a:solidFill>
                  <a:schemeClr val="bg1"/>
                </a:solidFill>
              </a:rPr>
              <a:t> thinking re capacity. Conversation starting about post 2015 (NRRC) commitments.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dirty="0" smtClean="0">
                <a:solidFill>
                  <a:schemeClr val="bg1"/>
                </a:solidFill>
              </a:rPr>
              <a:t>How can we promote both an immediate impact with a long term vision? Currently big challenge is linkages amongst Flagships. Platform needs to support coherence.  Additional actors re climate change, livelihoods etc. Potential with caveats.</a:t>
            </a:r>
            <a:endParaRPr lang="en-CA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solidFill>
            <a:schemeClr val="tx1">
              <a:alpha val="59999"/>
            </a:schemeClr>
          </a:solidFill>
        </p:spPr>
        <p:txBody>
          <a:bodyPr/>
          <a:lstStyle/>
          <a:p>
            <a:r>
              <a:rPr lang="en-CA" smtClean="0">
                <a:solidFill>
                  <a:schemeClr val="bg1"/>
                </a:solidFill>
              </a:rPr>
              <a:t>Issues to Consider for Post HFA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solidFill>
            <a:schemeClr val="tx1">
              <a:alpha val="59999"/>
            </a:schemeClr>
          </a:solidFill>
        </p:spPr>
        <p:txBody>
          <a:bodyPr/>
          <a:lstStyle/>
          <a:p>
            <a:pPr lvl="1">
              <a:buFont typeface="Arial" charset="0"/>
              <a:buChar char="•"/>
            </a:pPr>
            <a:endParaRPr lang="en-CA" sz="3600" smtClean="0">
              <a:solidFill>
                <a:schemeClr val="bg1"/>
              </a:solidFill>
            </a:endParaRPr>
          </a:p>
          <a:p>
            <a:r>
              <a:rPr lang="en-CA" smtClean="0">
                <a:solidFill>
                  <a:schemeClr val="bg1"/>
                </a:solidFill>
              </a:rPr>
              <a:t>Need to consider how our “community” is using and sharing data. How can we support this?</a:t>
            </a:r>
          </a:p>
          <a:p>
            <a:r>
              <a:rPr lang="en-CA" smtClean="0">
                <a:solidFill>
                  <a:schemeClr val="bg1"/>
                </a:solidFill>
              </a:rPr>
              <a:t>As we work to scale up then evidence based on solid and agreed data will be required. Likely that this will be a focus on post-2015 HFA thinking.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solidFill>
            <a:schemeClr val="tx1">
              <a:alpha val="59999"/>
            </a:schemeClr>
          </a:solidFill>
        </p:spPr>
        <p:txBody>
          <a:bodyPr/>
          <a:lstStyle/>
          <a:p>
            <a:r>
              <a:rPr lang="en-CA" smtClean="0">
                <a:solidFill>
                  <a:schemeClr val="bg1"/>
                </a:solidFill>
              </a:rPr>
              <a:t>Issues to Consider for Post HFA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tx1">
              <a:alpha val="60000"/>
            </a:schemeClr>
          </a:solidFill>
        </p:spPr>
        <p:txBody>
          <a:bodyPr rtlCol="0">
            <a:normAutofit fontScale="85000" lnSpcReduction="20000"/>
          </a:bodyPr>
          <a:lstStyle/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3600" dirty="0" smtClean="0">
                <a:solidFill>
                  <a:schemeClr val="bg1"/>
                </a:solidFill>
              </a:rPr>
              <a:t>Currently the NRRC work plan extends to 2015 – the same timeline as the HFA. What is the timeline for the Platform? Is this the future of the NRRC? What relationship between the NRRC/NDMA in the future?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3600" dirty="0" smtClean="0">
                <a:solidFill>
                  <a:schemeClr val="bg1"/>
                </a:solidFill>
              </a:rPr>
              <a:t>Looking forward together – best mechanisms for info sharing/avoiding duplication?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3600" dirty="0" smtClean="0">
                <a:solidFill>
                  <a:schemeClr val="bg1"/>
                </a:solidFill>
              </a:rPr>
              <a:t>How can we promote greater synergies between these DRR “platforms” (NRRC, HFA, etc.) How can we avoid duplication and too much process?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sz="3600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0" y="2857500"/>
            <a:ext cx="9144000" cy="1143000"/>
          </a:xfrm>
          <a:solidFill>
            <a:schemeClr val="tx1">
              <a:alpha val="59999"/>
            </a:schemeClr>
          </a:solidFill>
        </p:spPr>
        <p:txBody>
          <a:bodyPr/>
          <a:lstStyle/>
          <a:p>
            <a:r>
              <a:rPr lang="en-CA" smtClean="0">
                <a:solidFill>
                  <a:schemeClr val="bg1"/>
                </a:solidFill>
              </a:rPr>
              <a:t>Thank You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1212"/>
          </a:xfrm>
        </p:spPr>
        <p:txBody>
          <a:bodyPr/>
          <a:lstStyle/>
          <a:p>
            <a:pPr algn="l"/>
            <a:r>
              <a:rPr lang="en-GB" smtClean="0"/>
              <a:t>Filled Form</a:t>
            </a:r>
            <a:br>
              <a:rPr lang="en-GB" smtClean="0"/>
            </a:br>
            <a:r>
              <a:rPr lang="en-GB" smtClean="0"/>
              <a:t>SAT Phone Update</a:t>
            </a:r>
            <a:br>
              <a:rPr lang="en-GB" smtClean="0"/>
            </a:br>
            <a:r>
              <a:rPr lang="en-GB" smtClean="0"/>
              <a:t>Platform Member Update list</a:t>
            </a:r>
            <a:br>
              <a:rPr lang="en-GB" smtClean="0"/>
            </a:br>
            <a:r>
              <a:rPr lang="en-GB" smtClean="0"/>
              <a:t>NGO related Disaster - Social Welfare Council</a:t>
            </a:r>
            <a:br>
              <a:rPr lang="en-GB" smtClean="0"/>
            </a:br>
            <a:r>
              <a:rPr lang="en-GB" smtClean="0"/>
              <a:t>Disaster Report 2012</a:t>
            </a:r>
            <a:br>
              <a:rPr lang="en-GB" smtClean="0"/>
            </a:br>
            <a:r>
              <a:rPr lang="en-GB" smtClean="0"/>
              <a:t>DRR Portal - Auto upload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602</Words>
  <Application>Microsoft Office PowerPoint</Application>
  <PresentationFormat>On-screen Show (4:3)</PresentationFormat>
  <Paragraphs>69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Calibri</vt:lpstr>
      <vt:lpstr>Arial</vt:lpstr>
      <vt:lpstr>Cambria</vt:lpstr>
      <vt:lpstr>Office Theme</vt:lpstr>
      <vt:lpstr>Nepal Risk Reduction Consortium and HFA Platform</vt:lpstr>
      <vt:lpstr>Nepal Risk Reduction Consortium</vt:lpstr>
      <vt:lpstr>Flagship 1: School and Hospital Safety</vt:lpstr>
      <vt:lpstr>Flagship 2: Emergency Preparedness and Response</vt:lpstr>
      <vt:lpstr>Flagship 3: Flood Management in the Kosi River Basin</vt:lpstr>
      <vt:lpstr>Flagship 4: CBDRR</vt:lpstr>
      <vt:lpstr>Flagship 5: Policy/Institutional Support for DRM</vt:lpstr>
      <vt:lpstr>Issues to Consider for Post HFA</vt:lpstr>
      <vt:lpstr>Slide 9</vt:lpstr>
      <vt:lpstr>Issues to Consider for Post HFA</vt:lpstr>
      <vt:lpstr>Issues to Consider for Post HFA</vt:lpstr>
      <vt:lpstr>Issues to Consider for Post HFA</vt:lpstr>
      <vt:lpstr>Issues to Consider for Post HFA</vt:lpstr>
      <vt:lpstr>Thank You</vt:lpstr>
      <vt:lpstr>Filled Form SAT Phone Update Platform Member Update list NGO related Disaster - Social Welfare Council Disaster Report 2012 DRR Portal - Auto upload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Nepal Risk Reduction Consortium and Post HFA</dc:title>
  <dc:creator>Owner</dc:creator>
  <cp:lastModifiedBy>UNESCAP</cp:lastModifiedBy>
  <cp:revision>15</cp:revision>
  <dcterms:created xsi:type="dcterms:W3CDTF">2013-02-15T10:08:23Z</dcterms:created>
  <dcterms:modified xsi:type="dcterms:W3CDTF">2013-04-09T02:36:14Z</dcterms:modified>
</cp:coreProperties>
</file>